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72" r:id="rId4"/>
    <p:sldId id="294" r:id="rId5"/>
    <p:sldId id="295" r:id="rId7"/>
    <p:sldId id="296" r:id="rId8"/>
    <p:sldId id="297" r:id="rId9"/>
    <p:sldId id="298" r:id="rId10"/>
    <p:sldId id="257" r:id="rId11"/>
    <p:sldId id="299" r:id="rId12"/>
    <p:sldId id="258" r:id="rId13"/>
    <p:sldId id="300" r:id="rId14"/>
    <p:sldId id="259" r:id="rId15"/>
    <p:sldId id="301" r:id="rId16"/>
    <p:sldId id="302" r:id="rId17"/>
    <p:sldId id="260" r:id="rId18"/>
    <p:sldId id="288" r:id="rId19"/>
    <p:sldId id="289" r:id="rId20"/>
    <p:sldId id="261" r:id="rId21"/>
    <p:sldId id="262" r:id="rId22"/>
    <p:sldId id="263" r:id="rId23"/>
    <p:sldId id="264" r:id="rId24"/>
    <p:sldId id="265" r:id="rId25"/>
    <p:sldId id="266" r:id="rId26"/>
    <p:sldId id="267" r:id="rId27"/>
    <p:sldId id="268" r:id="rId28"/>
    <p:sldId id="269" r:id="rId29"/>
    <p:sldId id="290" r:id="rId30"/>
    <p:sldId id="270" r:id="rId31"/>
    <p:sldId id="271" r:id="rId32"/>
    <p:sldId id="291" r:id="rId33"/>
    <p:sldId id="292" r:id="rId34"/>
    <p:sldId id="293" r:id="rId35"/>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97.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希望机器人能做各种各样的事情，是多功能的，都在试图打通用的概念</a:t>
            </a:r>
            <a:endParaRPr lang="zh-CN" altLang="en-US"/>
          </a:p>
          <a:p>
            <a:r>
              <a:rPr lang="en-US" altLang="zh-CN"/>
              <a:t>1. </a:t>
            </a:r>
            <a:r>
              <a:rPr lang="zh-CN" altLang="en-US"/>
              <a:t>任务通用，</a:t>
            </a:r>
            <a:r>
              <a:rPr lang="en-US" altLang="zh-CN"/>
              <a:t>2. </a:t>
            </a:r>
            <a:r>
              <a:rPr lang="zh-CN" altLang="en-US"/>
              <a:t>环境通用</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一个合成数据，但是是随机堆放了各种各样物体的随机数据</a:t>
            </a:r>
            <a:r>
              <a:rPr lang="en-US" altLang="zh-CN"/>
              <a:t>25000</a:t>
            </a:r>
            <a:r>
              <a:rPr lang="zh-CN" altLang="en-US"/>
              <a:t>堆，将近</a:t>
            </a:r>
            <a:r>
              <a:rPr lang="en-US" altLang="zh-CN"/>
              <a:t>5</a:t>
            </a:r>
            <a:r>
              <a:rPr lang="zh-CN" altLang="en-US"/>
              <a:t>亿个灵巧抓取</a:t>
            </a:r>
            <a:endParaRPr lang="zh-CN" altLang="en-US"/>
          </a:p>
          <a:p>
            <a:endParaRPr lang="zh-CN" altLang="en-US"/>
          </a:p>
          <a:p>
            <a:r>
              <a:rPr lang="zh-CN" altLang="en-US"/>
              <a:t>具身智能到底要多少数据，现在灵巧手的抓取上给大家一个参考答案</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形态上给与优势能够干过二指</a:t>
            </a:r>
            <a:endParaRPr lang="zh-CN" altLang="en-US"/>
          </a:p>
          <a:p>
            <a:endParaRPr lang="zh-CN" altLang="en-US"/>
          </a:p>
          <a:p>
            <a:r>
              <a:rPr lang="zh-CN" altLang="en-US"/>
              <a:t>数据是合成的，我们可以控制用多少数据来训练，发现了清晰的</a:t>
            </a:r>
            <a:r>
              <a:rPr lang="en-US" altLang="zh-CN"/>
              <a:t>scaling law</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sim2real</a:t>
            </a:r>
            <a:r>
              <a:rPr lang="zh-CN" altLang="en-US"/>
              <a:t>生成的数据</a:t>
            </a:r>
            <a:r>
              <a:rPr lang="en-US" altLang="zh-CN"/>
              <a:t> </a:t>
            </a:r>
            <a:r>
              <a:rPr lang="zh-CN" altLang="en-US"/>
              <a:t>学习怎么去拧瓶盖，任务是无穷无尽的，什么时候去涌现？</a:t>
            </a:r>
            <a:endParaRPr lang="zh-CN" altLang="en-US"/>
          </a:p>
          <a:p>
            <a:r>
              <a:rPr lang="zh-CN" altLang="en-US">
                <a:sym typeface="+mn-ea"/>
              </a:rPr>
              <a:t>起码得学这个手的</a:t>
            </a:r>
            <a:r>
              <a:rPr lang="en-US" altLang="zh-CN">
                <a:sym typeface="+mn-ea"/>
              </a:rPr>
              <a:t>100</a:t>
            </a:r>
            <a:r>
              <a:rPr lang="zh-CN" altLang="en-US">
                <a:sym typeface="+mn-ea"/>
              </a:rPr>
              <a:t>个任务，你构成的大模型才能在覆盖了抓点拿恩掐等等所有手指的可能性以后</a:t>
            </a:r>
            <a:r>
              <a:rPr lang="zh-CN" altLang="en-US"/>
              <a:t>，它才能涌现</a:t>
            </a:r>
            <a:endParaRPr lang="zh-CN" altLang="en-US"/>
          </a:p>
          <a:p>
            <a:r>
              <a:rPr lang="en-US" altLang="zh-CN"/>
              <a:t>sim2real</a:t>
            </a:r>
            <a:r>
              <a:rPr lang="zh-CN" altLang="en-US"/>
              <a:t>也可以做到对柔性物体的</a:t>
            </a:r>
            <a:endParaRPr lang="zh-CN" altLang="en-US"/>
          </a:p>
          <a:p>
            <a:endParaRPr lang="zh-CN" altLang="en-US"/>
          </a:p>
          <a:p>
            <a:r>
              <a:rPr lang="zh-CN" altLang="en-US"/>
              <a:t>小脑支撑的大脑怎么互动</a:t>
            </a:r>
            <a:endParaRPr lang="zh-CN" altLang="en-US"/>
          </a:p>
          <a:p>
            <a:r>
              <a:rPr lang="en-US" altLang="zh-CN"/>
              <a:t>RT2</a:t>
            </a:r>
            <a:r>
              <a:rPr lang="zh-CN" altLang="en-US"/>
              <a:t>语言动作全部用一个模型输出</a:t>
            </a:r>
            <a:endParaRPr lang="zh-CN" altLang="en-US"/>
          </a:p>
          <a:p>
            <a:endParaRPr lang="zh-CN" altLang="en-US"/>
          </a:p>
          <a:p>
            <a:r>
              <a:rPr lang="zh-CN" altLang="en-US"/>
              <a:t>把大脑小脑都放进去了</a:t>
            </a:r>
            <a:r>
              <a:rPr lang="en-US" altLang="zh-CN"/>
              <a:t> </a:t>
            </a:r>
            <a:r>
              <a:rPr lang="zh-CN" altLang="en-US"/>
              <a:t>输出</a:t>
            </a:r>
            <a:r>
              <a:rPr lang="en-US" altLang="zh-CN"/>
              <a:t>action</a:t>
            </a:r>
            <a:r>
              <a:rPr lang="zh-CN" altLang="en-US"/>
              <a:t>，速度只能达到</a:t>
            </a:r>
            <a:r>
              <a:rPr lang="en-US" altLang="zh-CN"/>
              <a:t>1s3HZ</a:t>
            </a:r>
            <a:r>
              <a:rPr lang="zh-CN" altLang="en-US"/>
              <a:t>，</a:t>
            </a:r>
            <a:r>
              <a:rPr lang="en-US" altLang="zh-CN"/>
              <a:t>openai</a:t>
            </a:r>
            <a:r>
              <a:rPr lang="zh-CN" altLang="en-US"/>
              <a:t>的</a:t>
            </a:r>
            <a:r>
              <a:rPr lang="en-US" altLang="zh-CN"/>
              <a:t>figure</a:t>
            </a:r>
            <a:r>
              <a:rPr lang="zh-CN" altLang="en-US"/>
              <a:t>机器人一秒</a:t>
            </a:r>
            <a:r>
              <a:rPr lang="en-US" altLang="zh-CN"/>
              <a:t>10hz</a:t>
            </a:r>
            <a:r>
              <a:rPr lang="zh-CN" altLang="en-US"/>
              <a:t>，泛化性有待检验</a:t>
            </a:r>
            <a:endParaRPr lang="zh-CN" altLang="en-US"/>
          </a:p>
          <a:p>
            <a:r>
              <a:rPr lang="zh-CN" altLang="en-US"/>
              <a:t>要能跟</a:t>
            </a:r>
            <a:r>
              <a:rPr lang="en-US" altLang="zh-CN"/>
              <a:t>figure01</a:t>
            </a:r>
            <a:r>
              <a:rPr lang="zh-CN" altLang="en-US"/>
              <a:t>的一样快，同时也能有泛化性</a:t>
            </a:r>
            <a:endParaRPr lang="zh-CN" altLang="en-US"/>
          </a:p>
          <a:p>
            <a:r>
              <a:rPr lang="zh-CN" altLang="en-US"/>
              <a:t>提出三层级的大模型系统</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大小模型耦合</a:t>
            </a:r>
            <a:endParaRPr lang="zh-CN" altLang="en-US"/>
          </a:p>
          <a:p>
            <a:r>
              <a:rPr lang="en-US" altLang="zh-CN"/>
              <a:t>1. </a:t>
            </a:r>
            <a:r>
              <a:rPr lang="zh-CN" altLang="en-US"/>
              <a:t>货架建模，场景扫描，</a:t>
            </a:r>
            <a:r>
              <a:rPr lang="en-US" altLang="zh-CN"/>
              <a:t>3dgs</a:t>
            </a:r>
            <a:r>
              <a:rPr lang="zh-CN" altLang="en-US"/>
              <a:t>，把每一盒药的纹理建的很清楚，实现</a:t>
            </a:r>
            <a:r>
              <a:rPr lang="en-US" altLang="zh-CN"/>
              <a:t>3</a:t>
            </a:r>
            <a:r>
              <a:rPr lang="zh-CN" altLang="en-US"/>
              <a:t>维语义意图，</a:t>
            </a:r>
            <a:endParaRPr lang="zh-CN" altLang="en-US"/>
          </a:p>
          <a:p>
            <a:r>
              <a:rPr lang="zh-CN" altLang="en-US"/>
              <a:t>依赖一个拥有各种技能的</a:t>
            </a:r>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首先要把电器里所有可以操作的零部件都识别出来：基于</a:t>
            </a:r>
            <a:r>
              <a:rPr lang="en-US" altLang="zh-CN"/>
              <a:t>GAPartNet</a:t>
            </a:r>
            <a:r>
              <a:rPr lang="zh-CN" altLang="en-US"/>
              <a:t>，去进行跨类别的分割和识别，识别以后就拥有了非常好的</a:t>
            </a:r>
            <a:r>
              <a:rPr lang="en-US" altLang="zh-CN"/>
              <a:t>partcodes</a:t>
            </a:r>
            <a:r>
              <a:rPr lang="zh-CN" altLang="en-US"/>
              <a:t>，抓一个</a:t>
            </a:r>
            <a:r>
              <a:rPr lang="en-US" altLang="zh-CN"/>
              <a:t>handle</a:t>
            </a:r>
            <a:r>
              <a:rPr lang="zh-CN" altLang="en-US"/>
              <a:t>，沿着短边中间去拉</a:t>
            </a:r>
            <a:endParaRPr lang="zh-CN" altLang="en-US"/>
          </a:p>
          <a:p>
            <a:r>
              <a:rPr lang="en-US" altLang="zh-CN"/>
              <a:t>2. GPT4V</a:t>
            </a:r>
            <a:r>
              <a:rPr lang="zh-CN" altLang="en-US"/>
              <a:t>直接调用我们的去干事是不行的，可能对这些</a:t>
            </a:r>
            <a:r>
              <a:rPr lang="en-US" altLang="zh-CN"/>
              <a:t>parts</a:t>
            </a:r>
            <a:r>
              <a:rPr lang="zh-CN" altLang="en-US"/>
              <a:t>乱说，也不清楚</a:t>
            </a:r>
            <a:r>
              <a:rPr lang="en-US" altLang="zh-CN"/>
              <a:t>part</a:t>
            </a:r>
            <a:r>
              <a:rPr lang="zh-CN" altLang="en-US"/>
              <a:t>在哪儿，所以要用</a:t>
            </a:r>
            <a:r>
              <a:rPr lang="en-US" altLang="zh-CN"/>
              <a:t>3</a:t>
            </a:r>
            <a:r>
              <a:rPr lang="zh-CN" altLang="en-US"/>
              <a:t>维模型和</a:t>
            </a:r>
            <a:r>
              <a:rPr lang="en-US" altLang="zh-CN"/>
              <a:t>2</a:t>
            </a:r>
            <a:r>
              <a:rPr lang="zh-CN" altLang="en-US"/>
              <a:t>维的让</a:t>
            </a:r>
            <a:r>
              <a:rPr lang="en-US" altLang="zh-CN"/>
              <a:t>gpt4v</a:t>
            </a:r>
            <a:r>
              <a:rPr lang="zh-CN" altLang="en-US"/>
              <a:t>一起协同工作，</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让他生成这个场景里到底有哪些</a:t>
            </a:r>
            <a:r>
              <a:rPr lang="en-US" altLang="zh-CN"/>
              <a:t>part</a:t>
            </a:r>
            <a:r>
              <a:rPr lang="zh-CN" altLang="en-US"/>
              <a:t>，各自处在什么状态，在这种情况下，</a:t>
            </a:r>
            <a:r>
              <a:rPr lang="en-US" altLang="zh-CN"/>
              <a:t>gpt4</a:t>
            </a:r>
            <a:r>
              <a:rPr lang="zh-CN" altLang="en-US"/>
              <a:t>就可以很好的回答，你应该抓哪个，沿着哪儿拉，拉多少度，这就是</a:t>
            </a:r>
            <a:r>
              <a:rPr lang="en-US" altLang="zh-CN"/>
              <a:t>gpt4</a:t>
            </a:r>
            <a:r>
              <a:rPr lang="zh-CN" altLang="en-US"/>
              <a:t>怎么直接调用我们的技能模型，它的输出的参数，抓</a:t>
            </a:r>
            <a:r>
              <a:rPr lang="en-US" altLang="zh-CN"/>
              <a:t>handle</a:t>
            </a:r>
            <a:r>
              <a:rPr lang="zh-CN" altLang="en-US"/>
              <a:t>，绕门轴，多少度</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让机器人试一下能不能行，</a:t>
            </a:r>
            <a:endParaRPr lang="zh-CN" altLang="en-US"/>
          </a:p>
          <a:p>
            <a:r>
              <a:rPr lang="zh-CN" altLang="en-US"/>
              <a:t>和小模型交互就结束了，</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告诉大模型，让它去</a:t>
            </a:r>
            <a:r>
              <a:rPr lang="en-US" altLang="zh-CN"/>
              <a:t>replan</a:t>
            </a:r>
            <a:r>
              <a:rPr lang="zh-CN" altLang="en-US"/>
              <a:t>，生成下一个可能的方案，即按</a:t>
            </a:r>
            <a:r>
              <a:rPr lang="en-US" altLang="zh-CN"/>
              <a:t>button</a:t>
            </a:r>
            <a:r>
              <a:rPr lang="zh-CN" altLang="en-US"/>
              <a:t>再开</a:t>
            </a:r>
            <a:r>
              <a:rPr lang="en-US" altLang="zh-CN"/>
              <a:t>door</a:t>
            </a:r>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基石层：本体和需要技能、模型需要学习的数据</a:t>
            </a:r>
            <a:endParaRPr lang="zh-CN" altLang="en-US"/>
          </a:p>
          <a:p>
            <a:r>
              <a:rPr lang="zh-CN" altLang="en-US"/>
              <a:t>本体的数据是依赖于本体的形态的，同时本体也决定了会产生什么样的数据</a:t>
            </a:r>
            <a:endParaRPr lang="zh-CN" altLang="en-US"/>
          </a:p>
          <a:p>
            <a:endParaRPr lang="zh-CN" altLang="en-US"/>
          </a:p>
          <a:p>
            <a:r>
              <a:rPr lang="zh-CN" altLang="en-US"/>
              <a:t>在本体和数据之上，可以发展类比人类大脑和小脑能力的</a:t>
            </a:r>
            <a:endParaRPr lang="zh-CN" altLang="en-US"/>
          </a:p>
          <a:p>
            <a:endParaRPr lang="zh-CN" altLang="en-US"/>
          </a:p>
          <a:p>
            <a:r>
              <a:rPr lang="zh-CN" altLang="en-US"/>
              <a:t>大脑解决感知决策问题，小脑把大脑的感知和决策翻译成动作的问题，这样就构成了一个系统，最终能够支持一个通用的机器人</a:t>
            </a:r>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然后就成功的把微波炉打开了</a:t>
            </a:r>
            <a:endParaRPr lang="zh-CN" altLang="en-US"/>
          </a:p>
          <a:p>
            <a:endParaRPr lang="zh-CN" altLang="en-US"/>
          </a:p>
          <a:p>
            <a:r>
              <a:rPr lang="zh-CN" altLang="en-US"/>
              <a:t>泛化性展示：抓取不同形状的玻璃碎片，大模型可以对这样的任务进行规划，刷子进行小片的清理，对地面上的垃圾进行很好的处理，每一步的规划都很清晰</a:t>
            </a:r>
            <a:endParaRPr lang="zh-CN" altLang="en-US"/>
          </a:p>
          <a:p>
            <a:endParaRPr lang="zh-CN" altLang="en-US"/>
          </a:p>
          <a:p>
            <a:r>
              <a:rPr lang="zh-CN" altLang="en-US"/>
              <a:t>折叠衣服，先摊平，在折叠，柔性物体，衣长，褶皱。。能做到随机</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各种各样没见过的物体都可以用大小模型耦合的方式去做</a:t>
            </a:r>
            <a:endParaRPr lang="zh-CN" altLang="en-US"/>
          </a:p>
          <a:p>
            <a:r>
              <a:rPr lang="zh-CN" altLang="en-US"/>
              <a:t>可以有比较大的想象空间，只要技能是充分的</a:t>
            </a:r>
            <a:endParaRPr lang="zh-CN" altLang="en-US"/>
          </a:p>
          <a:p>
            <a:r>
              <a:rPr lang="zh-CN" altLang="en-US"/>
              <a:t>只要大模型能理解你的场景，他俩就能耦合完成工作</a:t>
            </a:r>
            <a:endParaRPr lang="zh-CN" altLang="en-US"/>
          </a:p>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做端到端必须先做</a:t>
            </a:r>
            <a:r>
              <a:rPr lang="en-US" altLang="zh-CN"/>
              <a:t>modular base</a:t>
            </a:r>
            <a:r>
              <a:rPr lang="zh-CN" altLang="en-US"/>
              <a:t>，感知，规划，控制，分成三部，都调通了，再去端到端</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先做一个端到端的导航，</a:t>
            </a:r>
            <a:r>
              <a:rPr lang="en-US" altLang="zh-CN"/>
              <a:t>action mode</a:t>
            </a:r>
            <a:r>
              <a:rPr lang="zh-CN" altLang="en-US"/>
              <a:t>只控制它三自由度的地面，能够在各种场景里</a:t>
            </a:r>
            <a:r>
              <a:rPr lang="en-US" altLang="zh-CN"/>
              <a:t>follow human instruction</a:t>
            </a:r>
            <a:r>
              <a:rPr lang="zh-CN" altLang="en-US"/>
              <a:t>去走路</a:t>
            </a:r>
            <a:endParaRPr lang="zh-CN" altLang="en-US"/>
          </a:p>
          <a:p>
            <a:r>
              <a:rPr lang="zh-CN" altLang="en-US"/>
              <a:t>这样的模型，充分利用大模型的特点，不需要三维点云，等等，只有一个</a:t>
            </a:r>
            <a:r>
              <a:rPr lang="en-US" altLang="zh-CN"/>
              <a:t>RGB</a:t>
            </a:r>
            <a:r>
              <a:rPr lang="zh-CN" altLang="en-US"/>
              <a:t>，</a:t>
            </a:r>
            <a:r>
              <a:rPr lang="en-US" altLang="zh-CN"/>
              <a:t>visual observation</a:t>
            </a:r>
            <a:r>
              <a:rPr lang="zh-CN" altLang="en-US"/>
              <a:t>，</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我认为最终会有，大脑大模型，小脑大模型来一体把本体这件事情穿起来构成一个通用机器人的系统，</a:t>
            </a:r>
            <a:endParaRPr lang="zh-CN" altLang="en-US"/>
          </a:p>
          <a:p>
            <a:r>
              <a:rPr lang="zh-CN" altLang="en-US"/>
              <a:t>这个是把大小模型穿起来的样子，</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a:p>
            <a:r>
              <a:rPr lang="zh-CN" altLang="en-US">
                <a:sym typeface="+mn-ea"/>
              </a:rPr>
              <a:t>本体：腿式人形机器人</a:t>
            </a:r>
            <a:endParaRPr lang="zh-CN" altLang="en-US">
              <a:sym typeface="+mn-ea"/>
            </a:endParaRPr>
          </a:p>
          <a:p>
            <a:endParaRPr lang="zh-CN" altLang="en-US"/>
          </a:p>
          <a:p>
            <a:r>
              <a:rPr lang="zh-CN" altLang="en-US"/>
              <a:t>人形是未来发展的终局</a:t>
            </a:r>
            <a:endParaRPr lang="zh-CN" altLang="en-US"/>
          </a:p>
          <a:p>
            <a:r>
              <a:rPr lang="zh-CN" altLang="en-US"/>
              <a:t>往人的形态去</a:t>
            </a:r>
            <a:r>
              <a:rPr lang="en-US" altLang="zh-CN"/>
              <a:t>converge</a:t>
            </a:r>
            <a:endParaRPr lang="en-US" altLang="zh-CN"/>
          </a:p>
          <a:p>
            <a:r>
              <a:rPr lang="zh-CN" altLang="en-US"/>
              <a:t>逐渐渐进式发展，上半身灵活空间，下半身的腿，</a:t>
            </a:r>
            <a:r>
              <a:rPr lang="en-US" altLang="zh-CN"/>
              <a:t>1. </a:t>
            </a:r>
            <a:r>
              <a:rPr lang="zh-CN" altLang="en-US"/>
              <a:t>环境通用，</a:t>
            </a:r>
            <a:r>
              <a:rPr lang="en-US" altLang="zh-CN"/>
              <a:t>2. </a:t>
            </a:r>
            <a:r>
              <a:rPr lang="zh-CN" altLang="en-US"/>
              <a:t>辅助手到达手到不了的地方</a:t>
            </a:r>
            <a:endParaRPr lang="zh-CN" altLang="en-US"/>
          </a:p>
          <a:p>
            <a:endParaRPr lang="zh-CN" altLang="en-US"/>
          </a:p>
          <a:p>
            <a:r>
              <a:rPr lang="zh-CN" altLang="en-US"/>
              <a:t>腿技能的不足，</a:t>
            </a:r>
            <a:endParaRPr lang="zh-CN" altLang="en-US"/>
          </a:p>
          <a:p>
            <a:r>
              <a:rPr lang="zh-CN" altLang="en-US"/>
              <a:t>两只腿并成一只腿站在轮盘上，</a:t>
            </a:r>
            <a:endParaRPr lang="zh-CN" altLang="en-US"/>
          </a:p>
          <a:p>
            <a:r>
              <a:rPr lang="zh-CN" altLang="en-US">
                <a:sym typeface="+mn-ea"/>
              </a:rPr>
              <a:t>如何在非拥挤场景内达到人的灵活度，腿什么时候能弯曲不倒</a:t>
            </a:r>
            <a:r>
              <a:rPr lang="en-US" altLang="zh-CN">
                <a:sym typeface="+mn-ea"/>
              </a:rPr>
              <a:t>——</a:t>
            </a:r>
            <a:r>
              <a:rPr lang="zh-CN" altLang="en-US">
                <a:sym typeface="+mn-ea"/>
              </a:rPr>
              <a:t>一大挑战</a:t>
            </a:r>
            <a:endParaRPr lang="zh-CN" altLang="en-US"/>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数据来自于人类遥操作的</a:t>
            </a:r>
            <a:endParaRPr lang="zh-CN" altLang="en-US"/>
          </a:p>
          <a:p>
            <a:r>
              <a:rPr lang="zh-CN" altLang="en-US"/>
              <a:t>人类带着</a:t>
            </a:r>
            <a:r>
              <a:rPr lang="en-US" altLang="zh-CN"/>
              <a:t>vr</a:t>
            </a:r>
            <a:r>
              <a:rPr lang="zh-CN" altLang="en-US"/>
              <a:t>眼镜，采集把电池放进的过程，在每个位置放错了，都要重新采集</a:t>
            </a:r>
            <a:endParaRPr lang="zh-CN" altLang="en-US"/>
          </a:p>
          <a:p>
            <a:r>
              <a:rPr lang="zh-CN" altLang="en-US"/>
              <a:t>电池放在盒子里这件事要花多少人采集多少时间，特斯拉</a:t>
            </a:r>
            <a:r>
              <a:rPr lang="en-US" altLang="zh-CN"/>
              <a:t>40</a:t>
            </a:r>
            <a:r>
              <a:rPr lang="zh-CN" altLang="en-US"/>
              <a:t>人团队负责遥操作的采集</a:t>
            </a:r>
            <a:endParaRPr lang="zh-CN" altLang="en-US"/>
          </a:p>
          <a:p>
            <a:r>
              <a:rPr lang="zh-CN" altLang="en-US"/>
              <a:t>这个盒子里每个错误都会采集，</a:t>
            </a:r>
            <a:endParaRPr lang="zh-CN" altLang="en-US"/>
          </a:p>
          <a:p>
            <a:endParaRPr lang="zh-CN" altLang="en-US"/>
          </a:p>
          <a:p>
            <a:r>
              <a:rPr lang="zh-CN" altLang="en-US"/>
              <a:t>技能的小模型在没有形成大模型海量数据的时候，做每一个技能都很吃力，都需要很多的数据，</a:t>
            </a:r>
            <a:endParaRPr lang="zh-CN" altLang="en-US"/>
          </a:p>
          <a:p>
            <a:endParaRPr lang="zh-CN" altLang="en-US"/>
          </a:p>
          <a:p>
            <a:r>
              <a:rPr lang="zh-CN" altLang="en-US"/>
              <a:t>放电池的数据特斯拉可以请</a:t>
            </a:r>
            <a:r>
              <a:rPr lang="en-US" altLang="zh-CN"/>
              <a:t>40</a:t>
            </a:r>
            <a:r>
              <a:rPr lang="zh-CN" altLang="en-US"/>
              <a:t>人去采集，可能采集了数个星期，这样的技能值多少钱？</a:t>
            </a:r>
            <a:endParaRPr lang="zh-CN" altLang="en-US"/>
          </a:p>
          <a:p>
            <a:r>
              <a:rPr lang="zh-CN" altLang="en-US"/>
              <a:t>没有几百万到一千万美元是拿不下来的</a:t>
            </a:r>
            <a:endParaRPr lang="zh-CN" altLang="en-US"/>
          </a:p>
          <a:p>
            <a:endParaRPr lang="zh-CN" altLang="en-US"/>
          </a:p>
          <a:p>
            <a:r>
              <a:rPr lang="zh-CN" altLang="en-US"/>
              <a:t>谷歌的方案</a:t>
            </a:r>
            <a:r>
              <a:rPr lang="en-US" altLang="zh-CN"/>
              <a:t>17</a:t>
            </a:r>
            <a:r>
              <a:rPr lang="zh-CN" altLang="en-US"/>
              <a:t>个月采集了</a:t>
            </a:r>
            <a:r>
              <a:rPr lang="en-US" altLang="zh-CN"/>
              <a:t> </a:t>
            </a:r>
            <a:r>
              <a:rPr lang="zh-CN" altLang="en-US"/>
              <a:t>。。采集了</a:t>
            </a:r>
            <a:r>
              <a:rPr lang="en-US" altLang="zh-CN"/>
              <a:t>13w</a:t>
            </a:r>
            <a:r>
              <a:rPr lang="zh-CN" altLang="en-US"/>
              <a:t>条数据，出了屋子</a:t>
            </a:r>
            <a:r>
              <a:rPr lang="en-US" altLang="zh-CN"/>
              <a:t>performance</a:t>
            </a:r>
            <a:r>
              <a:rPr lang="zh-CN" altLang="en-US"/>
              <a:t>大大下降</a:t>
            </a:r>
            <a:endParaRPr lang="zh-CN" altLang="en-US"/>
          </a:p>
          <a:p>
            <a:endParaRPr lang="zh-CN" altLang="en-US"/>
          </a:p>
          <a:p>
            <a:endParaRPr lang="zh-CN" altLang="en-US"/>
          </a:p>
          <a:p>
            <a:r>
              <a:rPr lang="zh-CN" altLang="en-US"/>
              <a:t>为什么特斯拉和谷歌都需要人力，因为他们都用人力把自动驾驶做成了，</a:t>
            </a:r>
            <a:r>
              <a:rPr lang="en-US" altLang="zh-CN"/>
              <a:t>100</a:t>
            </a:r>
            <a:r>
              <a:rPr lang="zh-CN" altLang="en-US"/>
              <a:t>万辆车，百亿条数据，特斯拉的成本采集是付的，</a:t>
            </a:r>
            <a:endParaRPr lang="zh-CN" altLang="en-US"/>
          </a:p>
          <a:p>
            <a:endParaRPr lang="zh-CN" altLang="en-US"/>
          </a:p>
          <a:p>
            <a:r>
              <a:rPr lang="zh-CN" altLang="en-US"/>
              <a:t>人形机器人</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付费给我</a:t>
            </a:r>
            <a:r>
              <a:rPr lang="en-US" altLang="zh-CN"/>
              <a:t> </a:t>
            </a:r>
            <a:r>
              <a:rPr lang="zh-CN" altLang="en-US"/>
              <a:t>去采集机器人</a:t>
            </a:r>
            <a:r>
              <a:rPr lang="en-US" altLang="zh-CN"/>
              <a:t> </a:t>
            </a:r>
            <a:r>
              <a:rPr lang="zh-CN" altLang="en-US"/>
              <a:t>的数据，家里占地儿，遥控他做每一件事都比你做更难，且需要被付费，</a:t>
            </a:r>
            <a:endParaRPr lang="zh-CN" altLang="en-US"/>
          </a:p>
          <a:p>
            <a:r>
              <a:rPr lang="zh-CN" altLang="en-US"/>
              <a:t>要复制特斯拉的场景，首先要一百万台机器人，而且在各种地方各种场景干各种各样的活儿，</a:t>
            </a:r>
            <a:endParaRPr lang="zh-CN" altLang="en-US"/>
          </a:p>
          <a:p>
            <a:endParaRPr lang="zh-CN" altLang="en-US"/>
          </a:p>
          <a:p>
            <a:r>
              <a:rPr lang="zh-CN" altLang="en-US"/>
              <a:t>这件事就变成了，它已经是具身智能的</a:t>
            </a:r>
            <a:r>
              <a:rPr lang="en-US" altLang="zh-CN"/>
              <a:t>1</a:t>
            </a:r>
            <a:r>
              <a:rPr lang="zh-CN" altLang="en-US"/>
              <a:t>了，我们现在是</a:t>
            </a:r>
            <a:r>
              <a:rPr lang="en-US" altLang="zh-CN"/>
              <a:t>0</a:t>
            </a:r>
            <a:r>
              <a:rPr lang="zh-CN" altLang="en-US"/>
              <a:t>，</a:t>
            </a:r>
            <a:r>
              <a:rPr lang="en-US" altLang="zh-CN"/>
              <a:t> 0</a:t>
            </a:r>
            <a:r>
              <a:rPr lang="zh-CN" altLang="en-US"/>
              <a:t>到</a:t>
            </a:r>
            <a:r>
              <a:rPr lang="en-US" altLang="zh-CN"/>
              <a:t>1</a:t>
            </a:r>
            <a:r>
              <a:rPr lang="zh-CN" altLang="en-US"/>
              <a:t>去突破，依赖与</a:t>
            </a:r>
            <a:r>
              <a:rPr lang="en-US" altLang="zh-CN"/>
              <a:t>1</a:t>
            </a:r>
            <a:r>
              <a:rPr lang="zh-CN" altLang="en-US"/>
              <a:t>，就死锁了</a:t>
            </a:r>
            <a:endParaRPr lang="zh-CN" altLang="en-US"/>
          </a:p>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对具身智能数据综合考量之后，可能合成数据是我心目中的唯一能够将具身智能从</a:t>
            </a:r>
            <a:endParaRPr lang="zh-CN" altLang="en-US"/>
          </a:p>
          <a:p>
            <a:endParaRPr lang="en-US" altLang="zh-CN"/>
          </a:p>
          <a:p>
            <a:endParaRPr lang="en-US" altLang="zh-CN"/>
          </a:p>
          <a:p>
            <a:r>
              <a:rPr lang="en-US" altLang="zh-CN"/>
              <a:t>depth sensort </a:t>
            </a:r>
            <a:r>
              <a:rPr lang="zh-CN" altLang="en-US"/>
              <a:t>解决视觉仿真的</a:t>
            </a:r>
            <a:r>
              <a:rPr lang="en-US" altLang="zh-CN"/>
              <a:t>sim2real gap</a:t>
            </a:r>
            <a:endParaRPr lang="en-US" altLang="zh-CN"/>
          </a:p>
          <a:p>
            <a:endParaRPr lang="en-US" altLang="zh-CN"/>
          </a:p>
          <a:p>
            <a:r>
              <a:rPr lang="en-US" altLang="zh-CN"/>
              <a:t>3</a:t>
            </a:r>
            <a:r>
              <a:rPr lang="zh-CN" altLang="en-US"/>
              <a:t>维模态直到物体的距离和形状的，它对学习操作来说更有信息量</a:t>
            </a:r>
            <a:endParaRPr lang="zh-CN" altLang="en-US"/>
          </a:p>
          <a:p>
            <a:r>
              <a:rPr lang="zh-CN" altLang="en-US"/>
              <a:t>这么，多数据到底能不能</a:t>
            </a:r>
            <a:r>
              <a:rPr lang="en-US" altLang="zh-CN"/>
              <a:t>sim2real</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这种泛化性，恰恰就来源于千万，上亿级的合成数据，没这么多数据是不可能这么泛化的</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自由度越高，干的事越多</a:t>
            </a:r>
            <a:endParaRPr lang="zh-CN" altLang="en-US"/>
          </a:p>
          <a:p>
            <a:r>
              <a:rPr lang="zh-CN" altLang="en-US"/>
              <a:t>灵巧手自由度最低</a:t>
            </a:r>
            <a:r>
              <a:rPr lang="en-US" altLang="zh-CN"/>
              <a:t>6</a:t>
            </a:r>
            <a:r>
              <a:rPr lang="zh-CN" altLang="en-US"/>
              <a:t>个</a:t>
            </a:r>
            <a:endParaRPr lang="zh-CN" altLang="en-US"/>
          </a:p>
          <a:p>
            <a:r>
              <a:rPr lang="zh-CN" altLang="en-US"/>
              <a:t>这么高的维度带来的问题：灵巧手干的活不如二指夹爪，吸盘干的活儿</a:t>
            </a:r>
            <a:endParaRPr lang="zh-CN" altLang="en-US"/>
          </a:p>
          <a:p>
            <a:endParaRPr lang="zh-CN" altLang="en-US"/>
          </a:p>
          <a:p>
            <a:r>
              <a:rPr lang="zh-CN" altLang="en-US"/>
              <a:t>高自由度</a:t>
            </a:r>
            <a:r>
              <a:rPr lang="en-US" altLang="zh-CN"/>
              <a:t> </a:t>
            </a:r>
            <a:r>
              <a:rPr lang="zh-CN" altLang="en-US"/>
              <a:t>更难学习，</a:t>
            </a:r>
            <a:endParaRPr lang="zh-CN" altLang="en-US"/>
          </a:p>
          <a:p>
            <a:r>
              <a:rPr lang="zh-CN" altLang="en-US"/>
              <a:t>越复杂，需要的数据越大，</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合成了大的，单物体抓取的灵巧手数据集，这个数据集覆盖了</a:t>
            </a:r>
            <a:r>
              <a:rPr lang="en-US" altLang="zh-CN"/>
              <a:t>5000</a:t>
            </a:r>
            <a:r>
              <a:rPr lang="zh-CN" altLang="en-US"/>
              <a:t>个物体，每个物体有</a:t>
            </a:r>
            <a:r>
              <a:rPr lang="en-US" altLang="zh-CN"/>
              <a:t>200</a:t>
            </a:r>
            <a:r>
              <a:rPr lang="zh-CN" altLang="en-US"/>
              <a:t>多种又像人，又稳定又可以</a:t>
            </a:r>
            <a:r>
              <a:rPr lang="en-US" altLang="zh-CN"/>
              <a:t>diverse</a:t>
            </a:r>
            <a:r>
              <a:rPr lang="zh-CN" altLang="en-US"/>
              <a:t>多样的抓取数据，获得了去年</a:t>
            </a:r>
            <a:r>
              <a:rPr lang="en-US" altLang="zh-CN"/>
              <a:t>icra</a:t>
            </a:r>
            <a:r>
              <a:rPr lang="zh-CN" altLang="en-US"/>
              <a:t>最佳操作论文的候选</a:t>
            </a:r>
            <a:endParaRPr lang="zh-CN" altLang="en-US"/>
          </a:p>
          <a:p>
            <a:endParaRPr lang="zh-CN" altLang="en-US"/>
          </a:p>
          <a:p>
            <a:r>
              <a:rPr lang="zh-CN" altLang="en-US"/>
              <a:t>用强化学习的方法去学，更难，用一个</a:t>
            </a:r>
            <a:r>
              <a:rPr lang="en-US" altLang="zh-CN"/>
              <a:t>policy</a:t>
            </a:r>
            <a:r>
              <a:rPr lang="zh-CN" altLang="en-US"/>
              <a:t>学习了</a:t>
            </a:r>
            <a:r>
              <a:rPr lang="en-US" altLang="zh-CN"/>
              <a:t>5000</a:t>
            </a:r>
            <a:r>
              <a:rPr lang="zh-CN" altLang="en-US"/>
              <a:t>个物体的抓取，拿了去年计算机视觉</a:t>
            </a:r>
            <a:r>
              <a:rPr lang="en-US" altLang="zh-CN"/>
              <a:t>iccv</a:t>
            </a:r>
            <a:r>
              <a:rPr lang="zh-CN" altLang="en-US"/>
              <a:t>最佳论文的候选</a:t>
            </a:r>
            <a:endParaRPr lang="zh-CN" altLang="en-US"/>
          </a:p>
          <a:p>
            <a:endParaRPr lang="zh-CN" altLang="en-US"/>
          </a:p>
          <a:p>
            <a:r>
              <a:rPr lang="zh-CN" altLang="en-US"/>
              <a:t>难度只限于一个物体，超越一个物体，一堆物体叠放，多难呢？</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tags" Target="../tags/tag85.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86.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7.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tags" Target="../tags/tag88.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9.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tags" Target="../tags/tag90.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91.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tags" Target="../tags/tag92.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tags" Target="../tags/tag93.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tags" Target="../tags/tag94.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tags" Target="../tags/tag95.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tags" Target="../tags/tag96.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70.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endParaRPr lang="zh-CN" altLang="zh-CN"/>
          </a:p>
        </p:txBody>
      </p:sp>
      <p:sp>
        <p:nvSpPr>
          <p:cNvPr id="3" name="副标题 2"/>
          <p:cNvSpPr>
            <a:spLocks noGrp="1"/>
          </p:cNvSpPr>
          <p:nvPr>
            <p:ph type="subTitle" idx="1"/>
            <p:custDataLst>
              <p:tags r:id="rId2"/>
            </p:custDataLst>
          </p:nvPr>
        </p:nvSpPr>
        <p:spPr/>
        <p:txBody>
          <a:bodyPr/>
          <a:p>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be7010e93e35dcac49a3ccd46d89c46"/>
          <p:cNvPicPr>
            <a:picLocks noChangeAspect="1"/>
          </p:cNvPicPr>
          <p:nvPr/>
        </p:nvPicPr>
        <p:blipFill>
          <a:blip r:embed="rId1"/>
          <a:stretch>
            <a:fillRect/>
          </a:stretch>
        </p:blipFill>
        <p:spPr>
          <a:xfrm>
            <a:off x="352425" y="520065"/>
            <a:ext cx="10998200" cy="605155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58595" y="970915"/>
            <a:ext cx="9274810" cy="491617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22bfbee209466675b24cb5add66087a"/>
          <p:cNvPicPr>
            <a:picLocks noChangeAspect="1"/>
          </p:cNvPicPr>
          <p:nvPr/>
        </p:nvPicPr>
        <p:blipFill>
          <a:blip r:embed="rId1"/>
          <a:stretch>
            <a:fillRect/>
          </a:stretch>
        </p:blipFill>
        <p:spPr>
          <a:xfrm>
            <a:off x="717550" y="716280"/>
            <a:ext cx="9895205" cy="542544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1040765" y="1021715"/>
            <a:ext cx="9568180" cy="528066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1679575" y="1391920"/>
            <a:ext cx="8309610" cy="4656455"/>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通过大规模合成数据学习泛化性能</a:t>
            </a:r>
            <a:endParaRPr lang="zh-CN" altLang="en-US"/>
          </a:p>
          <a:p>
            <a:r>
              <a:rPr lang="en-US" altLang="zh-CN"/>
              <a:t>sim 2 real </a:t>
            </a:r>
            <a:r>
              <a:rPr lang="zh-CN" altLang="en-US"/>
              <a:t>生成</a:t>
            </a:r>
            <a:endParaRPr lang="zh-CN" altLang="en-US"/>
          </a:p>
          <a:p>
            <a:r>
              <a:rPr lang="en-US" altLang="zh-CN"/>
              <a:t>1</a:t>
            </a:r>
            <a:r>
              <a:rPr lang="zh-CN" altLang="en-US"/>
              <a:t>代表</a:t>
            </a:r>
            <a:r>
              <a:rPr lang="en-US" altLang="zh-CN"/>
              <a:t>5</a:t>
            </a:r>
            <a:r>
              <a:rPr lang="zh-CN" altLang="en-US"/>
              <a:t>亿，真的需要</a:t>
            </a:r>
            <a:r>
              <a:rPr lang="en-US" altLang="zh-CN"/>
              <a:t>5</a:t>
            </a:r>
            <a:r>
              <a:rPr lang="zh-CN" altLang="en-US"/>
              <a:t>亿，不知道</a:t>
            </a:r>
            <a:r>
              <a:rPr lang="en-US" altLang="zh-CN"/>
              <a:t>100</a:t>
            </a:r>
            <a:r>
              <a:rPr lang="zh-CN" altLang="en-US"/>
              <a:t>亿会不会更推进几个点</a:t>
            </a:r>
            <a:endParaRPr lang="zh-CN" altLang="en-US"/>
          </a:p>
          <a:p>
            <a:r>
              <a:rPr lang="zh-CN" altLang="en-US"/>
              <a:t>清晰的</a:t>
            </a:r>
            <a:r>
              <a:rPr lang="en-US" altLang="zh-CN"/>
              <a:t>scaling law</a:t>
            </a:r>
            <a:endParaRPr lang="en-US" altLang="zh-CN"/>
          </a:p>
          <a:p>
            <a:r>
              <a:rPr lang="zh-CN" altLang="en-US"/>
              <a:t>仿真器里检验的，真实环境里，摩擦和柔垫，可以达到</a:t>
            </a:r>
            <a:r>
              <a:rPr lang="en-US" altLang="zh-CN"/>
              <a:t>90%</a:t>
            </a:r>
            <a:r>
              <a:rPr lang="zh-CN" altLang="en-US"/>
              <a:t>多</a:t>
            </a:r>
            <a:endParaRPr lang="zh-CN" altLang="en-US"/>
          </a:p>
          <a:p>
            <a:r>
              <a:rPr lang="zh-CN" altLang="en-US"/>
              <a:t>通过合成数据去回答</a:t>
            </a:r>
            <a:r>
              <a:rPr lang="en-US" altLang="zh-CN"/>
              <a:t>scaling law</a:t>
            </a:r>
            <a:r>
              <a:rPr lang="zh-CN" altLang="en-US"/>
              <a:t>的问题</a:t>
            </a:r>
            <a:endParaRPr lang="zh-CN" altLang="en-US"/>
          </a:p>
          <a:p>
            <a:endParaRPr lang="zh-CN" altLang="en-US"/>
          </a:p>
        </p:txBody>
      </p:sp>
      <p:pic>
        <p:nvPicPr>
          <p:cNvPr id="4" name="图片 3" descr="4e4c45d2671542d305bda9bcc06fe28"/>
          <p:cNvPicPr>
            <a:picLocks noChangeAspect="1"/>
          </p:cNvPicPr>
          <p:nvPr/>
        </p:nvPicPr>
        <p:blipFill>
          <a:blip r:embed="rId1"/>
          <a:stretch>
            <a:fillRect/>
          </a:stretch>
        </p:blipFill>
        <p:spPr>
          <a:xfrm>
            <a:off x="7200265" y="303530"/>
            <a:ext cx="4677410" cy="312547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901700" y="1490345"/>
            <a:ext cx="9266555" cy="475932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763270" y="1730375"/>
            <a:ext cx="9517380" cy="3939540"/>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e0a218dcf8f5573429134c24e37a8e5"/>
          <p:cNvPicPr>
            <a:picLocks noChangeAspect="1"/>
          </p:cNvPicPr>
          <p:nvPr/>
        </p:nvPicPr>
        <p:blipFill>
          <a:blip r:embed="rId1"/>
          <a:stretch>
            <a:fillRect/>
          </a:stretch>
        </p:blipFill>
        <p:spPr>
          <a:xfrm>
            <a:off x="539750" y="288925"/>
            <a:ext cx="11360150" cy="628015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e0a218dcf8f5573429134c24e37a8e5"/>
          <p:cNvPicPr>
            <a:picLocks noChangeAspect="1"/>
          </p:cNvPicPr>
          <p:nvPr/>
        </p:nvPicPr>
        <p:blipFill>
          <a:blip r:embed="rId1"/>
          <a:stretch>
            <a:fillRect/>
          </a:stretch>
        </p:blipFill>
        <p:spPr>
          <a:xfrm>
            <a:off x="415925" y="288925"/>
            <a:ext cx="11360150" cy="628015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数据驱动的具身技能层：通用机器人的能力层基于具身智能实现，而这部分的训练数据目前比较依赖遥操作的数据采集。</a:t>
            </a:r>
            <a:endParaRPr lang="zh-CN" altLang="en-US"/>
          </a:p>
          <a:p>
            <a:r>
              <a:rPr lang="zh-CN" altLang="en-US"/>
              <a:t>技能的小模型在没有形成大模型海量的数据的时候，做每一个技能都很吃力，都需要很多的数据，谷歌采集了</a:t>
            </a:r>
            <a:r>
              <a:rPr lang="en-US" altLang="zh-CN"/>
              <a:t>17</a:t>
            </a:r>
            <a:r>
              <a:rPr lang="zh-CN" altLang="en-US"/>
              <a:t>个月，</a:t>
            </a:r>
            <a:r>
              <a:rPr lang="en-US" altLang="zh-CN"/>
              <a:t>13</a:t>
            </a:r>
            <a:r>
              <a:rPr lang="zh-CN" altLang="en-US"/>
              <a:t>万条数据，只在一个屋子里采集，出了这个屋子，</a:t>
            </a:r>
            <a:r>
              <a:rPr lang="en-US" altLang="zh-CN"/>
              <a:t>performance</a:t>
            </a:r>
            <a:r>
              <a:rPr lang="zh-CN" altLang="en-US"/>
              <a:t>大大下降，特斯拉和谷歌都依赖人力，</a:t>
            </a:r>
            <a:endParaRPr lang="zh-CN" altLang="en-US"/>
          </a:p>
          <a:p>
            <a:r>
              <a:rPr lang="zh-CN" altLang="en-US"/>
              <a:t>根本问题</a:t>
            </a:r>
            <a:r>
              <a:rPr lang="en-US" altLang="zh-CN"/>
              <a:t>——</a:t>
            </a:r>
            <a:r>
              <a:rPr lang="zh-CN" altLang="en-US"/>
              <a:t>数据问题</a:t>
            </a:r>
            <a:endParaRPr lang="zh-CN" altLang="en-US"/>
          </a:p>
          <a:p>
            <a:pPr lvl="1"/>
            <a:r>
              <a:rPr lang="zh-CN" altLang="en-US" sz="1600"/>
              <a:t>合成数据是唯一一个能够让具身智能从</a:t>
            </a:r>
            <a:r>
              <a:rPr lang="en-US" altLang="zh-CN" sz="1600"/>
              <a:t>0-1</a:t>
            </a:r>
            <a:r>
              <a:rPr lang="zh-CN" altLang="en-US" sz="1600"/>
              <a:t>的一个数据，一直在探索合成数据能不能做到</a:t>
            </a:r>
            <a:r>
              <a:rPr lang="en-US" altLang="zh-CN" sz="1600"/>
              <a:t>sim2real</a:t>
            </a:r>
            <a:endParaRPr lang="en-US" altLang="zh-CN" sz="1600"/>
          </a:p>
          <a:p>
            <a:pPr lvl="1"/>
            <a:endParaRPr lang="en-US" altLang="zh-CN" sz="1600"/>
          </a:p>
          <a:p>
            <a:pPr lvl="0"/>
            <a:r>
              <a:rPr lang="zh-CN" altLang="en-US" sz="1800"/>
              <a:t>泛化性来源于千万、上亿级别的合成数据</a:t>
            </a:r>
            <a:endParaRPr lang="zh-CN" altLang="en-US"/>
          </a:p>
          <a:p>
            <a:pPr lvl="1"/>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faac0b1e0aa1e7f6ff9fc2dd6f28251"/>
          <p:cNvPicPr>
            <a:picLocks noChangeAspect="1"/>
          </p:cNvPicPr>
          <p:nvPr/>
        </p:nvPicPr>
        <p:blipFill>
          <a:blip r:embed="rId1"/>
          <a:stretch>
            <a:fillRect/>
          </a:stretch>
        </p:blipFill>
        <p:spPr>
          <a:xfrm>
            <a:off x="1047750" y="824230"/>
            <a:ext cx="9213850" cy="5613400"/>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416477704a01f19c0f4eb9ed36ef98"/>
          <p:cNvPicPr>
            <a:picLocks noChangeAspect="1"/>
          </p:cNvPicPr>
          <p:nvPr/>
        </p:nvPicPr>
        <p:blipFill>
          <a:blip r:embed="rId1"/>
          <a:stretch>
            <a:fillRect/>
          </a:stretch>
        </p:blipFill>
        <p:spPr>
          <a:xfrm>
            <a:off x="749935" y="825500"/>
            <a:ext cx="10953750" cy="5505450"/>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6010862231fd354c72a42ac1efe024"/>
          <p:cNvPicPr>
            <a:picLocks noChangeAspect="1"/>
          </p:cNvPicPr>
          <p:nvPr/>
        </p:nvPicPr>
        <p:blipFill>
          <a:blip r:embed="rId1"/>
          <a:stretch>
            <a:fillRect/>
          </a:stretch>
        </p:blipFill>
        <p:spPr>
          <a:xfrm>
            <a:off x="1124585" y="342900"/>
            <a:ext cx="9232900" cy="6172200"/>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e0a30b8e1b79f2fea535d1cc6948e2e"/>
          <p:cNvPicPr>
            <a:picLocks noChangeAspect="1"/>
          </p:cNvPicPr>
          <p:nvPr/>
        </p:nvPicPr>
        <p:blipFill>
          <a:blip r:embed="rId1"/>
          <a:stretch>
            <a:fillRect/>
          </a:stretch>
        </p:blipFill>
        <p:spPr>
          <a:xfrm>
            <a:off x="607060" y="307975"/>
            <a:ext cx="11233150" cy="624205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6c329fe545605f9004f47135074036"/>
          <p:cNvPicPr>
            <a:picLocks noChangeAspect="1"/>
          </p:cNvPicPr>
          <p:nvPr/>
        </p:nvPicPr>
        <p:blipFill>
          <a:blip r:embed="rId1"/>
          <a:stretch>
            <a:fillRect/>
          </a:stretch>
        </p:blipFill>
        <p:spPr>
          <a:xfrm>
            <a:off x="798195" y="763270"/>
            <a:ext cx="11144250" cy="5645150"/>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de4afd8be1a0050e7db19288c0e606f"/>
          <p:cNvPicPr>
            <a:picLocks noChangeAspect="1"/>
          </p:cNvPicPr>
          <p:nvPr/>
        </p:nvPicPr>
        <p:blipFill>
          <a:blip r:embed="rId1"/>
          <a:stretch>
            <a:fillRect/>
          </a:stretch>
        </p:blipFill>
        <p:spPr>
          <a:xfrm>
            <a:off x="641350" y="682625"/>
            <a:ext cx="11322050" cy="549275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662239a6552e9046d4f5da68ec5fc0"/>
          <p:cNvPicPr>
            <a:picLocks noChangeAspect="1"/>
          </p:cNvPicPr>
          <p:nvPr/>
        </p:nvPicPr>
        <p:blipFill>
          <a:blip r:embed="rId1"/>
          <a:stretch>
            <a:fillRect/>
          </a:stretch>
        </p:blipFill>
        <p:spPr>
          <a:xfrm>
            <a:off x="719455" y="361950"/>
            <a:ext cx="10947400" cy="6134100"/>
          </a:xfrm>
          <a:prstGeom prst="rect">
            <a:avLst/>
          </a:prstGeom>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00935" y="1059815"/>
            <a:ext cx="7973060" cy="4737735"/>
          </a:xfrm>
          <a:prstGeom prst="rect">
            <a:avLst/>
          </a:prstGeom>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287a3029a1ef595f0c9a05e895b913"/>
          <p:cNvPicPr>
            <a:picLocks noChangeAspect="1"/>
          </p:cNvPicPr>
          <p:nvPr/>
        </p:nvPicPr>
        <p:blipFill>
          <a:blip r:embed="rId1"/>
          <a:stretch>
            <a:fillRect/>
          </a:stretch>
        </p:blipFill>
        <p:spPr>
          <a:xfrm>
            <a:off x="669925" y="448310"/>
            <a:ext cx="10852150" cy="6115050"/>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7a58615d6d618b16c9ee1e3db33023c"/>
          <p:cNvPicPr>
            <a:picLocks noChangeAspect="1"/>
          </p:cNvPicPr>
          <p:nvPr/>
        </p:nvPicPr>
        <p:blipFill>
          <a:blip r:embed="rId1"/>
          <a:stretch>
            <a:fillRect/>
          </a:stretch>
        </p:blipFill>
        <p:spPr>
          <a:xfrm>
            <a:off x="777875" y="339725"/>
            <a:ext cx="10636250" cy="6178550"/>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面向通用机器人的具身多模态大模型系统</a:t>
            </a:r>
            <a:endParaRPr lang="zh-CN" altLang="en-US"/>
          </a:p>
        </p:txBody>
      </p:sp>
      <p:pic>
        <p:nvPicPr>
          <p:cNvPr id="4" name="内容占位符 3"/>
          <p:cNvPicPr>
            <a:picLocks noChangeAspect="1"/>
          </p:cNvPicPr>
          <p:nvPr>
            <p:ph idx="1"/>
          </p:nvPr>
        </p:nvPicPr>
        <p:blipFill>
          <a:blip r:embed="rId1"/>
          <a:stretch>
            <a:fillRect/>
          </a:stretch>
        </p:blipFill>
        <p:spPr>
          <a:xfrm>
            <a:off x="727075" y="1423035"/>
            <a:ext cx="9335770" cy="4759325"/>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6960" y="1142365"/>
            <a:ext cx="4924425" cy="1666875"/>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74215" y="1057910"/>
            <a:ext cx="9152890" cy="4472305"/>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14400" y="748030"/>
            <a:ext cx="10364470" cy="536321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104390" y="1615440"/>
            <a:ext cx="7743190" cy="3769360"/>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15290" y="1507490"/>
            <a:ext cx="5543550" cy="3080385"/>
          </a:xfrm>
          <a:prstGeom prst="rect">
            <a:avLst/>
          </a:prstGeom>
        </p:spPr>
      </p:pic>
      <p:pic>
        <p:nvPicPr>
          <p:cNvPr id="5" name="图片 4"/>
          <p:cNvPicPr>
            <a:picLocks noChangeAspect="1"/>
          </p:cNvPicPr>
          <p:nvPr/>
        </p:nvPicPr>
        <p:blipFill>
          <a:blip r:embed="rId2"/>
          <a:stretch>
            <a:fillRect/>
          </a:stretch>
        </p:blipFill>
        <p:spPr>
          <a:xfrm>
            <a:off x="6024245" y="3133090"/>
            <a:ext cx="5664200" cy="3129915"/>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08330" y="1456055"/>
            <a:ext cx="7811135" cy="3945890"/>
          </a:xfrm>
          <a:prstGeom prst="rect">
            <a:avLst/>
          </a:prstGeom>
        </p:spPr>
      </p:pic>
      <p:pic>
        <p:nvPicPr>
          <p:cNvPr id="6" name="图片 5"/>
          <p:cNvPicPr>
            <a:picLocks noChangeAspect="1"/>
          </p:cNvPicPr>
          <p:nvPr/>
        </p:nvPicPr>
        <p:blipFill>
          <a:blip r:embed="rId2"/>
          <a:stretch>
            <a:fillRect/>
          </a:stretch>
        </p:blipFill>
        <p:spPr>
          <a:xfrm>
            <a:off x="8553450" y="2057400"/>
            <a:ext cx="2909570" cy="1696720"/>
          </a:xfrm>
          <a:prstGeom prst="rect">
            <a:avLst/>
          </a:prstGeom>
        </p:spPr>
      </p:pic>
      <p:pic>
        <p:nvPicPr>
          <p:cNvPr id="7" name="图片 6"/>
          <p:cNvPicPr>
            <a:picLocks noChangeAspect="1"/>
          </p:cNvPicPr>
          <p:nvPr/>
        </p:nvPicPr>
        <p:blipFill>
          <a:blip r:embed="rId3"/>
          <a:stretch>
            <a:fillRect/>
          </a:stretch>
        </p:blipFill>
        <p:spPr>
          <a:xfrm>
            <a:off x="7828280" y="4207510"/>
            <a:ext cx="3749040" cy="2102485"/>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723390" y="1490345"/>
            <a:ext cx="8738235" cy="4759325"/>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如何在非拥挤场景内达到人的灵活度，腿什么时候能弯曲不倒</a:t>
            </a:r>
            <a:r>
              <a:rPr lang="en-US" altLang="zh-CN"/>
              <a:t>——</a:t>
            </a:r>
            <a:r>
              <a:rPr lang="zh-CN" altLang="en-US"/>
              <a:t>一大挑战</a:t>
            </a:r>
            <a:endParaRPr lang="zh-CN" altLang="en-US"/>
          </a:p>
        </p:txBody>
      </p:sp>
      <p:pic>
        <p:nvPicPr>
          <p:cNvPr id="4" name="图片 3" descr="aeb17d278b5077514aafa58c03c0c9f"/>
          <p:cNvPicPr>
            <a:picLocks noChangeAspect="1"/>
          </p:cNvPicPr>
          <p:nvPr/>
        </p:nvPicPr>
        <p:blipFill>
          <a:blip r:embed="rId1"/>
          <a:srcRect l="30552" t="17794" b="15264"/>
          <a:stretch>
            <a:fillRect/>
          </a:stretch>
        </p:blipFill>
        <p:spPr>
          <a:xfrm>
            <a:off x="2978785" y="2047875"/>
            <a:ext cx="8274050" cy="444500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1014730" y="1515745"/>
            <a:ext cx="8884920" cy="479552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commondata" val="eyJoZGlkIjoiMzU0MzM5NmQ0MTMyNjcyYWRhZGY0OTQzNjJjOTQ5ZjE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Words>
  <Application>WPS 演示</Application>
  <PresentationFormat>宽屏</PresentationFormat>
  <Paragraphs>20</Paragraphs>
  <Slides>32</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Arial</vt:lpstr>
      <vt:lpstr>宋体</vt:lpstr>
      <vt:lpstr>Wingdings</vt:lpstr>
      <vt:lpstr>Wingdings</vt:lpstr>
      <vt:lpstr>微软雅黑</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Lexie</cp:lastModifiedBy>
  <cp:revision>156</cp:revision>
  <dcterms:created xsi:type="dcterms:W3CDTF">2019-06-19T02:08:00Z</dcterms:created>
  <dcterms:modified xsi:type="dcterms:W3CDTF">2024-06-17T12:00:17Z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C8F9B305956D49C986CC675052213EBD_11</vt:lpwstr>
  </property>
</Properties>
</file>